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64" r:id="rId4"/>
    <p:sldId id="265" r:id="rId5"/>
    <p:sldId id="266" r:id="rId6"/>
    <p:sldId id="271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A3FC8A-F5EF-465C-B69B-70DDD5196483}">
  <a:tblStyle styleId="{CEA3FC8A-F5EF-465C-B69B-70DDD51964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GROW YOUR OWN HERBS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97B67-26A1-41C7-B9CA-18043513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43" y="230026"/>
            <a:ext cx="1763819" cy="820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Chives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4638" y="1060825"/>
            <a:ext cx="1748125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GB" sz="1200" dirty="0"/>
              <a:t>Perennial</a:t>
            </a:r>
          </a:p>
          <a:p>
            <a:pPr marL="139700" indent="0">
              <a:buNone/>
            </a:pPr>
            <a:r>
              <a:rPr lang="en-GB" sz="1200" dirty="0"/>
              <a:t>Tolerant of pretty much all conditions.</a:t>
            </a:r>
          </a:p>
          <a:p>
            <a:pPr marL="139700" indent="0">
              <a:buNone/>
            </a:pPr>
            <a:r>
              <a:rPr lang="en-GB" sz="1200" dirty="0"/>
              <a:t>Grows easily from seed, scatter on ground April, lightly cover.</a:t>
            </a:r>
          </a:p>
          <a:p>
            <a:pPr marL="139700" indent="0">
              <a:buNone/>
            </a:pPr>
            <a:r>
              <a:rPr lang="en-GB" sz="1200" dirty="0"/>
              <a:t>Split existing plants March or October and re-plant bulbs.</a:t>
            </a:r>
          </a:p>
          <a:p>
            <a:pPr marL="139700" indent="0">
              <a:buNone/>
            </a:pPr>
            <a:r>
              <a:rPr lang="en-GB" sz="1200" dirty="0"/>
              <a:t>Cut as much as you like, always leaving 5cm above ground for re-growth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Have a mild onion flavour and can be chopped up and added to salads and a variety of potato dishes including mashed and baked potatoes. </a:t>
            </a:r>
          </a:p>
          <a:p>
            <a:pPr marL="139700" indent="0">
              <a:buNone/>
            </a:pPr>
            <a:r>
              <a:rPr lang="en-GB" sz="1200" dirty="0"/>
              <a:t>Chive flowers are also edible and purple flowers make a plate of salad look extra interesting!</a:t>
            </a:r>
          </a:p>
          <a:p>
            <a:pPr marL="139700" indent="0">
              <a:buNone/>
            </a:pP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Freeze in ice cubes</a:t>
            </a:r>
          </a:p>
          <a:p>
            <a:pPr marL="139700" indent="0">
              <a:buNone/>
            </a:pPr>
            <a:r>
              <a:rPr lang="en-GB" sz="1200" dirty="0"/>
              <a:t>Add chive flowers to white vinegar for purple vinegar tasting mildly of chives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1475E-EFAA-4249-B383-5FEADD19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1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Rosemary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531" y="1060825"/>
            <a:ext cx="1766232" cy="3565496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US" sz="1200" dirty="0"/>
              <a:t>Perennial</a:t>
            </a:r>
          </a:p>
          <a:p>
            <a:pPr marL="139700" indent="0">
              <a:buNone/>
            </a:pPr>
            <a:r>
              <a:rPr lang="en-US" sz="1200" dirty="0"/>
              <a:t>Prefers a light, sandy soil of medium to low fertility. Will tolerate dry conditions.</a:t>
            </a:r>
          </a:p>
          <a:p>
            <a:pPr marL="139700" indent="0">
              <a:buNone/>
            </a:pPr>
            <a:r>
              <a:rPr lang="en-US" sz="1200" dirty="0"/>
              <a:t>Difficult to grow from seed. Take cuttings May-June. Take 7.5cm from young shoots, strip leaves from the lower half.  Pot with a mixture of sharp sand and standard potting compost. Grow on out of direct sunlight.</a:t>
            </a:r>
          </a:p>
          <a:p>
            <a:pPr marL="139700" indent="0">
              <a:buNone/>
            </a:pPr>
            <a:r>
              <a:rPr lang="en-US" sz="1200" dirty="0"/>
              <a:t>Prune in Autumn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Simply place a few sprigs of fresh rosemary on top of the meat before roasting for a wonderful Mediterranean taste. </a:t>
            </a:r>
          </a:p>
          <a:p>
            <a:pPr marL="139700" indent="0">
              <a:buNone/>
            </a:pPr>
            <a:r>
              <a:rPr lang="en-GB" sz="1200" dirty="0"/>
              <a:t>Lamb can be flavoured by inserting chopped rosemary into small holes pierced into its skin before cooking. 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Rosemary syrup: </a:t>
            </a:r>
          </a:p>
          <a:p>
            <a:pPr marL="139700" indent="0">
              <a:buNone/>
            </a:pPr>
            <a:r>
              <a:rPr lang="en-US" sz="1200" dirty="0"/>
              <a:t>1 cup sugar</a:t>
            </a:r>
            <a:br>
              <a:rPr lang="en-US" sz="1200" dirty="0"/>
            </a:br>
            <a:r>
              <a:rPr lang="en-US" sz="1200" dirty="0"/>
              <a:t>1 cup water</a:t>
            </a:r>
            <a:br>
              <a:rPr lang="en-US" sz="1200" dirty="0"/>
            </a:br>
            <a:r>
              <a:rPr lang="en-US" sz="1200" dirty="0"/>
              <a:t>4 rosemary sprigs </a:t>
            </a:r>
          </a:p>
          <a:p>
            <a:pPr marL="139700" indent="0">
              <a:buNone/>
            </a:pPr>
            <a:r>
              <a:rPr lang="en-US" sz="1200" dirty="0"/>
              <a:t>Bring to boil</a:t>
            </a:r>
          </a:p>
          <a:p>
            <a:pPr marL="139700" indent="0">
              <a:buNone/>
            </a:pPr>
            <a:r>
              <a:rPr lang="en-US" sz="1200" dirty="0"/>
              <a:t>Cool, Strain, Bottle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3AEED-A0A3-4E15-A63A-6F6963F1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2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Mint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531" y="1060825"/>
            <a:ext cx="1766232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GB" sz="1200" dirty="0"/>
              <a:t>Perennial</a:t>
            </a:r>
          </a:p>
          <a:p>
            <a:pPr marL="139700" indent="0">
              <a:buNone/>
            </a:pPr>
            <a:r>
              <a:rPr lang="en-GB" sz="1200" dirty="0"/>
              <a:t>Tolerant of most conditions but does best in the shade. </a:t>
            </a:r>
          </a:p>
          <a:p>
            <a:pPr marL="139700" indent="0">
              <a:buNone/>
            </a:pPr>
            <a:r>
              <a:rPr lang="en-GB" sz="1200" dirty="0"/>
              <a:t>Grows easily from seed.</a:t>
            </a:r>
          </a:p>
          <a:p>
            <a:pPr marL="139700" indent="0">
              <a:buNone/>
            </a:pPr>
            <a:r>
              <a:rPr lang="en-GB" sz="1200" dirty="0"/>
              <a:t>For cuttings, take a small piece of root and put it in a pot.</a:t>
            </a:r>
          </a:p>
          <a:p>
            <a:pPr marL="139700" indent="0">
              <a:buNone/>
            </a:pPr>
            <a:r>
              <a:rPr lang="en-GB" sz="1200" dirty="0"/>
              <a:t>Can be invasive so grow in a pot sunk in the herb bed.</a:t>
            </a:r>
          </a:p>
          <a:p>
            <a:pPr marL="139700" indent="0">
              <a:buNone/>
            </a:pPr>
            <a:r>
              <a:rPr lang="en-GB" sz="1200" dirty="0"/>
              <a:t>Cut back as hard and often as you like.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3493068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Great for digestion</a:t>
            </a:r>
          </a:p>
          <a:p>
            <a:pPr marL="139700" indent="0">
              <a:buNone/>
            </a:pPr>
            <a:r>
              <a:rPr lang="en-GB" sz="1200" dirty="0"/>
              <a:t>Traditionally made into a mint sauce to be used as an accompaniment to roast lamb. </a:t>
            </a:r>
          </a:p>
          <a:p>
            <a:pPr marL="139700" indent="0">
              <a:buNone/>
            </a:pPr>
            <a:r>
              <a:rPr lang="en-GB" sz="1200" dirty="0"/>
              <a:t>Its leaves may also be used fresh and mixed into all sorts of vegetable, fish and meat dishes.</a:t>
            </a:r>
          </a:p>
          <a:p>
            <a:pPr marL="139700" indent="0">
              <a:buNone/>
            </a:pPr>
            <a:r>
              <a:rPr lang="en-GB" sz="1200" dirty="0"/>
              <a:t>Also used to flavour drinks, such as mint tea.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4"/>
            <a:ext cx="1547400" cy="3619817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Dried: Mint tea</a:t>
            </a:r>
          </a:p>
          <a:p>
            <a:pPr marL="139700" indent="0">
              <a:buNone/>
            </a:pPr>
            <a:r>
              <a:rPr lang="en-GB" sz="1200" dirty="0"/>
              <a:t>Infused: Mint rum (mojito)</a:t>
            </a:r>
          </a:p>
          <a:p>
            <a:pPr marL="139700" indent="0">
              <a:buNone/>
            </a:pPr>
            <a:r>
              <a:rPr lang="en-GB" sz="1200" dirty="0"/>
              <a:t>Mint sugar (bruise and add 4 sprigs per cup sugar. Leave 2-3 days</a:t>
            </a:r>
          </a:p>
          <a:p>
            <a:pPr marL="139700" indent="0">
              <a:buNone/>
            </a:pPr>
            <a:r>
              <a:rPr lang="en-GB" sz="1200" dirty="0"/>
              <a:t>Peppermint oil: fill jar with bruised leaves. Cover with oil. Infuse 2-3 days. Strain, Bottle.</a:t>
            </a:r>
          </a:p>
          <a:p>
            <a:pPr marL="139700" indent="0">
              <a:buNone/>
            </a:pPr>
            <a:r>
              <a:rPr lang="en-GB" sz="1200" dirty="0"/>
              <a:t>Wasp Spray: 100ml vinegar, 100ml water, 1 </a:t>
            </a:r>
            <a:r>
              <a:rPr lang="en-GB" sz="1200" dirty="0" err="1"/>
              <a:t>tspn</a:t>
            </a:r>
            <a:r>
              <a:rPr lang="en-GB" sz="1200" dirty="0"/>
              <a:t> oil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83C75-1EB5-47B6-8ABC-0BE756A1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Bay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531" y="1060825"/>
            <a:ext cx="1766232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GB" sz="1200" dirty="0"/>
              <a:t>Perennial- Hardy to -7. </a:t>
            </a:r>
          </a:p>
          <a:p>
            <a:pPr marL="139700" indent="0">
              <a:buNone/>
            </a:pPr>
            <a:r>
              <a:rPr lang="en-GB" sz="1200" dirty="0"/>
              <a:t>Tolerant of most soil types. Grow in sunny sheltered spot. If in a container bring inside during winter, outside protect with fleece.</a:t>
            </a:r>
          </a:p>
          <a:p>
            <a:pPr marL="139700" indent="0">
              <a:buNone/>
            </a:pPr>
            <a:r>
              <a:rPr lang="en-US" sz="1200" dirty="0"/>
              <a:t>Cut a 15 cm length from the end of a stem, strip all but the top couple leaves and pot in good growing medium</a:t>
            </a:r>
            <a:endParaRPr lang="en-GB" sz="1200" dirty="0"/>
          </a:p>
          <a:p>
            <a:pPr marL="139700" indent="0">
              <a:buNone/>
            </a:pPr>
            <a:r>
              <a:rPr lang="en-GB" sz="1200" dirty="0"/>
              <a:t>Prune each Autumn by </a:t>
            </a:r>
            <a:r>
              <a:rPr lang="en-US" sz="1200" dirty="0"/>
              <a:t>snipping the excess foliage away.</a:t>
            </a:r>
          </a:p>
          <a:p>
            <a:pPr marL="139700" indent="0">
              <a:buNone/>
            </a:pP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US" sz="1200" dirty="0"/>
              <a:t>Commonly used in  'bouquet </a:t>
            </a:r>
            <a:r>
              <a:rPr lang="en-US" sz="1200" dirty="0" err="1"/>
              <a:t>garni</a:t>
            </a:r>
            <a:r>
              <a:rPr lang="en-US" sz="1200" dirty="0"/>
              <a:t>' to </a:t>
            </a:r>
            <a:r>
              <a:rPr lang="en-US" sz="1200" dirty="0" err="1"/>
              <a:t>flavour</a:t>
            </a:r>
            <a:r>
              <a:rPr lang="en-US" sz="1200" dirty="0"/>
              <a:t> stews and soups.</a:t>
            </a:r>
            <a:endParaRPr lang="en-GB" sz="1200" dirty="0"/>
          </a:p>
          <a:p>
            <a:pPr marL="139700" indent="0">
              <a:buNone/>
            </a:pPr>
            <a:r>
              <a:rPr lang="en-US" sz="1200" dirty="0"/>
              <a:t>They have a pungent </a:t>
            </a:r>
            <a:r>
              <a:rPr lang="en-US" sz="1200" dirty="0" err="1"/>
              <a:t>flavour</a:t>
            </a:r>
            <a:r>
              <a:rPr lang="en-US" sz="1200" dirty="0"/>
              <a:t> when eaten fresh and a more subtle </a:t>
            </a:r>
            <a:r>
              <a:rPr lang="en-US" sz="1200" dirty="0" err="1"/>
              <a:t>flavour</a:t>
            </a:r>
            <a:r>
              <a:rPr lang="en-US" sz="1200" dirty="0"/>
              <a:t> when dry.</a:t>
            </a:r>
          </a:p>
          <a:p>
            <a:pPr marL="139700" indent="0">
              <a:buNone/>
            </a:pPr>
            <a:r>
              <a:rPr lang="en-US" sz="1200" dirty="0"/>
              <a:t>They are best removed from the meal prior to serving or can be crumbled finely. </a:t>
            </a: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Best stored frozen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83C75-1EB5-47B6-8ABC-0BE756A1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A759-E307-49B5-982E-ADA0752C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71947-61C9-42A8-B291-E8833FF9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1999" y="1777175"/>
            <a:ext cx="4298959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Email:  </a:t>
            </a:r>
            <a:r>
              <a:rPr lang="en-GB" sz="1600" dirty="0"/>
              <a:t>robin@abundantborders.org.uk</a:t>
            </a:r>
          </a:p>
          <a:p>
            <a:pPr marL="139700" indent="0">
              <a:buNone/>
            </a:pPr>
            <a:endParaRPr lang="en-GB" sz="1600" dirty="0"/>
          </a:p>
          <a:p>
            <a:pPr marL="139700" indent="0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Web: </a:t>
            </a:r>
            <a:r>
              <a:rPr lang="en-GB" sz="1600" dirty="0"/>
              <a:t>www. abundantborders.org.uk</a:t>
            </a:r>
          </a:p>
          <a:p>
            <a:pPr marL="139700" indent="0">
              <a:buNone/>
            </a:pPr>
            <a:endParaRPr lang="en-GB" sz="1600" dirty="0"/>
          </a:p>
          <a:p>
            <a:pPr marL="139700" indent="0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Social Media: </a:t>
            </a:r>
            <a:r>
              <a:rPr lang="en-GB" sz="1600" dirty="0"/>
              <a:t>facebook.com/abundantborders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03126-ABF4-4366-B546-B2D753533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16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5FAD-1FCD-41AF-A0A0-11035F9F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1DDE9-3A9B-4214-9D72-29A61F3E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9" y="4501429"/>
            <a:ext cx="1010873" cy="470056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DD88EF60-6583-4928-B381-0D6895E3D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56" y="298764"/>
            <a:ext cx="5429655" cy="42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3539905" y="893225"/>
            <a:ext cx="5146895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Herbs &amp; how to use them</a:t>
            </a:r>
            <a:endParaRPr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How to grow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A brief guide to how to grow a variety of different common herbs.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Growing conditions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Propagation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Pruning</a:t>
            </a:r>
            <a:endParaRPr dirty="0"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Culinary uses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best ways to use herbs in cooking</a:t>
            </a:r>
            <a:endParaRPr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Other uses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Exploring </a:t>
            </a:r>
            <a:r>
              <a:rPr lang="en-GB" dirty="0"/>
              <a:t>preservation </a:t>
            </a:r>
            <a:r>
              <a:rPr lang="en" dirty="0"/>
              <a:t>options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Non-medicinal 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423D3-9608-4500-A020-7761E4DBE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Thyme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36" y="1060825"/>
            <a:ext cx="1883927" cy="3637924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US" sz="1200" dirty="0"/>
              <a:t>Perennial</a:t>
            </a:r>
          </a:p>
          <a:p>
            <a:pPr marL="139700" indent="0">
              <a:buNone/>
            </a:pPr>
            <a:r>
              <a:rPr lang="en-US" sz="1200" dirty="0"/>
              <a:t>Prefers a well-drained light soil and a sunny, sheltered position. </a:t>
            </a:r>
          </a:p>
          <a:p>
            <a:pPr marL="139700" indent="0">
              <a:buNone/>
            </a:pPr>
            <a:r>
              <a:rPr lang="en-US" sz="1200" dirty="0"/>
              <a:t>Grows slowly from seed with at least two years to harvestable leaves.</a:t>
            </a:r>
          </a:p>
          <a:p>
            <a:pPr marL="139700" indent="0">
              <a:buNone/>
            </a:pPr>
            <a:r>
              <a:rPr lang="en-US" sz="1200" dirty="0"/>
              <a:t>Choose a healthy plant at least 3 years old. Dig up early spring, gently tear the plant into 3 or 4 pieces with roots and foliage. Place each new plant back in the ground and water thoroughly. 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Works well with meaty dishes and is especially good as an ingredient in stews and stocks. </a:t>
            </a:r>
          </a:p>
          <a:p>
            <a:pPr marL="139700" indent="0">
              <a:buNone/>
            </a:pPr>
            <a:r>
              <a:rPr lang="en-GB" sz="1200" dirty="0"/>
              <a:t>In Mediterranean cooking, thyme is a popular seasoning for lamb dishes.</a:t>
            </a:r>
          </a:p>
          <a:p>
            <a:pPr marL="139700" indent="0">
              <a:buNone/>
            </a:pPr>
            <a:r>
              <a:rPr lang="en-GB" sz="1200" dirty="0"/>
              <a:t>You can also sprinkle over a fresh salad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3854482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Dry: air or oven</a:t>
            </a:r>
          </a:p>
          <a:p>
            <a:pPr marL="139700" indent="0">
              <a:buNone/>
            </a:pPr>
            <a:r>
              <a:rPr lang="en-GB" sz="1200" dirty="0"/>
              <a:t>Freeze: put freshly chopped leaves in ice cube tray. Top with water. Freeze</a:t>
            </a:r>
          </a:p>
          <a:p>
            <a:pPr marL="139700" indent="0">
              <a:buNone/>
            </a:pPr>
            <a:r>
              <a:rPr lang="en-GB" sz="1200" dirty="0"/>
              <a:t>Oil: add freshly picked whole leaves to extra virgin olive oil</a:t>
            </a:r>
          </a:p>
          <a:p>
            <a:pPr marL="139700" indent="0">
              <a:buNone/>
            </a:pPr>
            <a:r>
              <a:rPr lang="en-GB" sz="1200" dirty="0"/>
              <a:t>Vinegar: add sprigs to cider vinegar. </a:t>
            </a:r>
          </a:p>
          <a:p>
            <a:pPr marL="139700" indent="0">
              <a:buNone/>
            </a:pPr>
            <a:r>
              <a:rPr lang="en-GB" sz="1200" dirty="0"/>
              <a:t>Butter: incorporate freshly chopped leaves </a:t>
            </a:r>
          </a:p>
          <a:p>
            <a:pPr marL="139700" indent="0">
              <a:buNone/>
            </a:pPr>
            <a:r>
              <a:rPr lang="en-GB" sz="1200" dirty="0"/>
              <a:t>Honey: infuse with dried leaves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0D1C7-1C63-47AA-8D4E-EFFF4A48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Marjoram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943" y="1060825"/>
            <a:ext cx="186582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US" sz="1200" dirty="0"/>
              <a:t>Annual - unlikely to survive Scottish winter.</a:t>
            </a:r>
          </a:p>
          <a:p>
            <a:pPr marL="139700" indent="0">
              <a:buNone/>
            </a:pPr>
            <a:r>
              <a:rPr lang="en-US" sz="1200" dirty="0"/>
              <a:t>Grows best in full sun in a well-drained soil. </a:t>
            </a:r>
          </a:p>
          <a:p>
            <a:pPr marL="139700" indent="0">
              <a:buNone/>
            </a:pPr>
            <a:r>
              <a:rPr lang="en-US" sz="1200" dirty="0"/>
              <a:t>Sow seeds late April, 2cm deep, 15cm. After about 2-3 weeks, thin seedlings to 30cm apart to give the plants room to grow to their full size.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4"/>
            <a:ext cx="1547400" cy="3583603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Milder and more floral than Oregano </a:t>
            </a:r>
          </a:p>
          <a:p>
            <a:pPr marL="139700" indent="0">
              <a:buNone/>
            </a:pPr>
            <a:r>
              <a:rPr lang="en-GB" sz="1200" dirty="0"/>
              <a:t>Sprinkle chopped marjoram over your favourite pizza and in meatballs or pasta sauce for a real Italian flavour.</a:t>
            </a:r>
          </a:p>
          <a:p>
            <a:pPr marL="139700" indent="0">
              <a:buNone/>
            </a:pPr>
            <a:r>
              <a:rPr lang="en-GB" sz="1200" dirty="0"/>
              <a:t>You can also sprinkle over a fresh salad and it goes very well with cheese, egg and tomato dishes.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Dry: Oven or air dry leaves</a:t>
            </a:r>
          </a:p>
          <a:p>
            <a:pPr marL="139700" indent="0">
              <a:buNone/>
            </a:pPr>
            <a:r>
              <a:rPr lang="en-GB" sz="1200" dirty="0"/>
              <a:t>At end of season, lift the whole plant and hang upside down to dry until leaves are crumbly</a:t>
            </a:r>
          </a:p>
          <a:p>
            <a:pPr marL="139700" indent="0">
              <a:buNone/>
            </a:pPr>
            <a:r>
              <a:rPr lang="en-GB" sz="1200" dirty="0"/>
              <a:t>Freeze: whole leaves flat between sheets of greaseproof then bag when frozen</a:t>
            </a:r>
          </a:p>
          <a:p>
            <a:pPr marL="139700" indent="0">
              <a:buNone/>
            </a:pP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84E32-5366-4A04-99B2-221989BD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1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Oregano </a:t>
            </a:r>
            <a:r>
              <a:rPr lang="en-GB" sz="1600" dirty="0"/>
              <a:t>(wild marjoram)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782" y="1060825"/>
            <a:ext cx="1892981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GB" sz="1200" dirty="0"/>
              <a:t>Unlikely to survive Scottish winter.</a:t>
            </a:r>
          </a:p>
          <a:p>
            <a:pPr marL="139700" indent="0">
              <a:buNone/>
            </a:pPr>
            <a:r>
              <a:rPr lang="en-GB" sz="1200" dirty="0"/>
              <a:t>Grows best in full sun and well drained soil.</a:t>
            </a:r>
          </a:p>
          <a:p>
            <a:pPr marL="139700" indent="0">
              <a:buNone/>
            </a:pPr>
            <a:r>
              <a:rPr lang="en-GB" sz="1200" dirty="0"/>
              <a:t> </a:t>
            </a:r>
            <a:r>
              <a:rPr lang="en-US" sz="1200" dirty="0"/>
              <a:t>Sow seeds from late April, 2cm deep, 15cm apart. In 2-3 weeks, thin to 30cm apart to give the plants room to grow to their full size.</a:t>
            </a:r>
            <a:endParaRPr lang="en-GB" sz="1200" dirty="0"/>
          </a:p>
          <a:p>
            <a:pPr marL="139700" indent="0">
              <a:buNone/>
            </a:pPr>
            <a:r>
              <a:rPr lang="en-US" sz="1200" dirty="0"/>
              <a:t>Harvest in July before flowers appear. You can harvest up to November if flowers removed regularly.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Is the best herb to use in pizzas. Freshly picked oregano even smells like a pizza!</a:t>
            </a:r>
          </a:p>
          <a:p>
            <a:pPr marL="139700" indent="0">
              <a:buNone/>
            </a:pPr>
            <a:r>
              <a:rPr lang="en-GB" sz="1200" dirty="0"/>
              <a:t>It can be used to flavour several other dishes, including spaghetti bolognaise and chilli. </a:t>
            </a:r>
          </a:p>
          <a:p>
            <a:pPr marL="139700" indent="0">
              <a:buNone/>
            </a:pPr>
            <a:r>
              <a:rPr lang="en-GB" sz="1200" dirty="0"/>
              <a:t>Oregano works well with many tomato dishes and can be added fresh to salads.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b="1" dirty="0"/>
              <a:t>Espresso Pepper Salt</a:t>
            </a:r>
          </a:p>
          <a:p>
            <a:pPr marL="139700" indent="0">
              <a:buNone/>
            </a:pPr>
            <a:r>
              <a:rPr lang="en-GB" sz="1050" dirty="0"/>
              <a:t>1/2 cup sea salt,          1 </a:t>
            </a:r>
            <a:r>
              <a:rPr lang="en-GB" sz="1050" dirty="0" err="1"/>
              <a:t>tbsn</a:t>
            </a:r>
            <a:r>
              <a:rPr lang="en-GB" sz="1050" dirty="0"/>
              <a:t> fresh oregano, 1 </a:t>
            </a:r>
            <a:r>
              <a:rPr lang="en-GB" sz="1050" dirty="0" err="1"/>
              <a:t>tspn</a:t>
            </a:r>
            <a:r>
              <a:rPr lang="en-GB" sz="1050" dirty="0"/>
              <a:t> black pepper, 1/4 </a:t>
            </a:r>
            <a:r>
              <a:rPr lang="en-GB" sz="1050" dirty="0" err="1"/>
              <a:t>tspn</a:t>
            </a:r>
            <a:r>
              <a:rPr lang="en-GB" sz="1050" dirty="0"/>
              <a:t> cayenne BLEND</a:t>
            </a:r>
          </a:p>
          <a:p>
            <a:pPr marL="139700" indent="0">
              <a:buNone/>
            </a:pPr>
            <a:r>
              <a:rPr lang="en-GB" sz="1050" dirty="0"/>
              <a:t>1 </a:t>
            </a:r>
            <a:r>
              <a:rPr lang="en-GB" sz="1050" dirty="0" err="1"/>
              <a:t>tblsn</a:t>
            </a:r>
            <a:r>
              <a:rPr lang="en-GB" sz="1050" dirty="0"/>
              <a:t> espresso</a:t>
            </a:r>
          </a:p>
          <a:p>
            <a:pPr marL="139700" indent="0">
              <a:buNone/>
            </a:pPr>
            <a:r>
              <a:rPr lang="en-GB" sz="1050" dirty="0"/>
              <a:t>Spread on greaseproof paper and dry overnight.</a:t>
            </a:r>
          </a:p>
          <a:p>
            <a:pPr marL="139700" indent="0">
              <a:buNone/>
            </a:pPr>
            <a:r>
              <a:rPr lang="en-GB" sz="1050" dirty="0"/>
              <a:t>Jar and store</a:t>
            </a:r>
          </a:p>
          <a:p>
            <a:pPr marL="139700" indent="0">
              <a:buNone/>
            </a:pPr>
            <a:r>
              <a:rPr lang="en-GB" sz="1050" dirty="0"/>
              <a:t>Use as a dry rub for meat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0D49E-8C0A-4B18-A1FD-D1C7CE56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3654" y="1060825"/>
            <a:ext cx="2001622" cy="371275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GB" sz="1200" dirty="0"/>
              <a:t>Perennial</a:t>
            </a:r>
          </a:p>
          <a:p>
            <a:pPr marL="139700" indent="0">
              <a:buNone/>
            </a:pPr>
            <a:r>
              <a:rPr lang="en-GB" sz="1200" dirty="0"/>
              <a:t>Tolerates most conditions if it has full sun. Enjoys dry conditions.</a:t>
            </a:r>
          </a:p>
          <a:p>
            <a:pPr marL="139700" indent="0">
              <a:buNone/>
            </a:pPr>
            <a:r>
              <a:rPr lang="en-GB" sz="1200" dirty="0"/>
              <a:t>Takes a long time to grow from seed.</a:t>
            </a:r>
          </a:p>
          <a:p>
            <a:pPr marL="139700" indent="0">
              <a:buNone/>
            </a:pPr>
            <a:r>
              <a:rPr lang="en-US" sz="1200" dirty="0"/>
              <a:t>Cut off a young shoot </a:t>
            </a:r>
            <a:r>
              <a:rPr lang="en-US" sz="1200" dirty="0" err="1"/>
              <a:t>approx</a:t>
            </a:r>
            <a:r>
              <a:rPr lang="en-US" sz="1200" dirty="0"/>
              <a:t> 6 </a:t>
            </a:r>
            <a:r>
              <a:rPr lang="en-US" sz="1200" dirty="0" err="1"/>
              <a:t>cms</a:t>
            </a:r>
            <a:r>
              <a:rPr lang="en-US" sz="1200" dirty="0"/>
              <a:t> below the leaf crown. Strip lower leaves, leaving three pairs of leaves. Pot in soil or compost.</a:t>
            </a:r>
            <a:endParaRPr lang="en-GB" sz="1200" dirty="0"/>
          </a:p>
          <a:p>
            <a:pPr marL="139700" indent="0">
              <a:buNone/>
            </a:pPr>
            <a:r>
              <a:rPr lang="en-US" sz="1200" dirty="0"/>
              <a:t>Prune to half size after flowering. Mulch in Autumn to protect the roots.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Works well with other herbs in the kitchen such as thyme, rosemary and basil.</a:t>
            </a:r>
          </a:p>
          <a:p>
            <a:pPr marL="139700" indent="0">
              <a:buNone/>
            </a:pPr>
            <a:r>
              <a:rPr lang="en-GB" sz="1200" dirty="0"/>
              <a:t>Commonly used in stuffing mixtures for chicken but can also be used with roast lamb or pork dishes. </a:t>
            </a:r>
          </a:p>
          <a:p>
            <a:pPr marL="139700" indent="0">
              <a:buNone/>
            </a:pPr>
            <a:r>
              <a:rPr lang="en-GB" sz="1200" dirty="0"/>
              <a:t>Why not try adding a few leaves to your cheese on toast.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As Thyme</a:t>
            </a:r>
          </a:p>
          <a:p>
            <a:pPr marL="139700" indent="0">
              <a:buNone/>
            </a:pPr>
            <a:r>
              <a:rPr lang="en-GB" sz="1200" dirty="0"/>
              <a:t>Sage salt: 1 teaspoon to ¼ cup of salt (to taste)</a:t>
            </a:r>
            <a:endParaRPr lang="en-US" sz="1200" dirty="0"/>
          </a:p>
          <a:p>
            <a:pPr marL="139700" indent="0">
              <a:buNone/>
            </a:pPr>
            <a:r>
              <a:rPr lang="en-GB" sz="1200" dirty="0"/>
              <a:t>Sage bitters: </a:t>
            </a:r>
            <a:r>
              <a:rPr lang="en-US" sz="1200" dirty="0"/>
              <a:t>Combine fresh sage with aromatics </a:t>
            </a:r>
            <a:r>
              <a:rPr lang="en-US" sz="1200" dirty="0" err="1"/>
              <a:t>eg</a:t>
            </a:r>
            <a:r>
              <a:rPr lang="en-US" sz="1200" dirty="0"/>
              <a:t> ginger and bitters </a:t>
            </a:r>
            <a:r>
              <a:rPr lang="en-US" sz="1200" dirty="0" err="1"/>
              <a:t>eg</a:t>
            </a:r>
            <a:r>
              <a:rPr lang="en-US" sz="1200" dirty="0"/>
              <a:t> citrus peel, (2 </a:t>
            </a:r>
            <a:r>
              <a:rPr lang="en-US" sz="1200" dirty="0" err="1"/>
              <a:t>tsps</a:t>
            </a:r>
            <a:r>
              <a:rPr lang="en-US" sz="1200" dirty="0"/>
              <a:t>) and </a:t>
            </a:r>
            <a:r>
              <a:rPr lang="en-GB" sz="1200" dirty="0"/>
              <a:t>vodka (100mls)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C05B5-4BF2-4537-9009-C5C6D599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Parsley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210" y="1060825"/>
            <a:ext cx="1820553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US" sz="1200" dirty="0"/>
              <a:t>Parsley is a biennial so need to replace every two years. </a:t>
            </a:r>
          </a:p>
          <a:p>
            <a:pPr marL="139700" indent="0">
              <a:buNone/>
            </a:pPr>
            <a:r>
              <a:rPr lang="en-GB" sz="1200" dirty="0"/>
              <a:t>Likes rich soil and plenty of moisture. </a:t>
            </a:r>
          </a:p>
          <a:p>
            <a:pPr marL="139700" indent="0">
              <a:buNone/>
            </a:pPr>
            <a:r>
              <a:rPr lang="en-US" sz="1200" dirty="0"/>
              <a:t>Seeds can be slow to germinate as needs quite high temp.</a:t>
            </a:r>
          </a:p>
          <a:p>
            <a:pPr marL="139700" indent="0">
              <a:buNone/>
            </a:pPr>
            <a:r>
              <a:rPr lang="en-US" sz="1200" dirty="0"/>
              <a:t>Harvest leaves as often as you like, leaving enough for regrowth.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Not just for parsley sauce!</a:t>
            </a:r>
          </a:p>
          <a:p>
            <a:pPr marL="139700" indent="0">
              <a:buNone/>
            </a:pPr>
            <a:r>
              <a:rPr lang="en-GB" sz="1200" dirty="0"/>
              <a:t>It has a lovely fresh flavour and works well with a wide variety of dishes from fish to potato and egg-based recipes.</a:t>
            </a:r>
          </a:p>
          <a:p>
            <a:pPr marL="139700" indent="0">
              <a:buNone/>
            </a:pPr>
            <a:r>
              <a:rPr lang="en-GB" sz="1200" dirty="0"/>
              <a:t>Chewing a small sprig of fresh parsley is said to reduce the garlic flavour of your breath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3384426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b="1" dirty="0"/>
              <a:t>Ranch dressing:</a:t>
            </a:r>
          </a:p>
          <a:p>
            <a:pPr marL="139700" indent="0">
              <a:buNone/>
            </a:pPr>
            <a:r>
              <a:rPr lang="en-GB" sz="1200" dirty="0"/>
              <a:t>8 </a:t>
            </a:r>
            <a:r>
              <a:rPr lang="en-GB" sz="1200" dirty="0" err="1"/>
              <a:t>tspn</a:t>
            </a:r>
            <a:r>
              <a:rPr lang="en-GB" sz="1200" dirty="0"/>
              <a:t> dried parsley</a:t>
            </a:r>
          </a:p>
          <a:p>
            <a:pPr marL="139700" indent="0">
              <a:buNone/>
            </a:pPr>
            <a:r>
              <a:rPr lang="en-GB" sz="1200" dirty="0"/>
              <a:t>4 </a:t>
            </a:r>
            <a:r>
              <a:rPr lang="en-GB" sz="1200" dirty="0" err="1"/>
              <a:t>tspn</a:t>
            </a:r>
            <a:r>
              <a:rPr lang="en-GB" sz="1200" dirty="0"/>
              <a:t> onion flakes</a:t>
            </a:r>
          </a:p>
          <a:p>
            <a:pPr marL="139700" indent="0">
              <a:buNone/>
            </a:pPr>
            <a:r>
              <a:rPr lang="en-GB" sz="1200" dirty="0"/>
              <a:t>1 tbsp dried dill</a:t>
            </a:r>
          </a:p>
          <a:p>
            <a:pPr marL="139700" indent="0">
              <a:buNone/>
            </a:pPr>
            <a:r>
              <a:rPr lang="en-GB" sz="1200" dirty="0"/>
              <a:t>2 tsp garlic powder</a:t>
            </a:r>
          </a:p>
          <a:p>
            <a:pPr marL="139700" indent="0">
              <a:buNone/>
            </a:pPr>
            <a:r>
              <a:rPr lang="en-GB" sz="1200" dirty="0"/>
              <a:t>2 teaspoons salt</a:t>
            </a:r>
          </a:p>
          <a:p>
            <a:pPr marL="139700" indent="0">
              <a:buNone/>
            </a:pPr>
            <a:r>
              <a:rPr lang="en-GB" sz="1200" dirty="0"/>
              <a:t>2 </a:t>
            </a:r>
            <a:r>
              <a:rPr lang="en-GB" sz="1200" dirty="0" err="1"/>
              <a:t>tspn</a:t>
            </a:r>
            <a:r>
              <a:rPr lang="en-GB" sz="1200" dirty="0"/>
              <a:t> dried chives</a:t>
            </a:r>
          </a:p>
          <a:p>
            <a:pPr marL="139700" indent="0">
              <a:buNone/>
            </a:pPr>
            <a:r>
              <a:rPr lang="en-GB" sz="1200" dirty="0"/>
              <a:t>1/2 </a:t>
            </a:r>
            <a:r>
              <a:rPr lang="en-GB" sz="1200" dirty="0" err="1"/>
              <a:t>tspn</a:t>
            </a:r>
            <a:r>
              <a:rPr lang="en-GB" sz="1200" dirty="0"/>
              <a:t> black pepper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r>
              <a:rPr lang="en-GB" sz="1200" dirty="0"/>
              <a:t>Add to mayonnaise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9CBFF-2FC3-4C80-A2BB-539A3B86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6172-DE1D-43A8-9754-57F2BD9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6" y="369925"/>
            <a:ext cx="4864800" cy="690900"/>
          </a:xfrm>
        </p:spPr>
        <p:txBody>
          <a:bodyPr/>
          <a:lstStyle/>
          <a:p>
            <a:r>
              <a:rPr lang="en-GB" dirty="0"/>
              <a:t>Dill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379E-C6F7-43F9-848C-3E7AEF7E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317" y="1060825"/>
            <a:ext cx="1802446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How to grow</a:t>
            </a:r>
          </a:p>
          <a:p>
            <a:pPr marL="139700" indent="0">
              <a:buNone/>
            </a:pPr>
            <a:r>
              <a:rPr lang="en-GB" sz="1200" dirty="0"/>
              <a:t>Grown as an annual herb as not tolerant below -4.</a:t>
            </a:r>
          </a:p>
          <a:p>
            <a:pPr marL="139700" indent="0">
              <a:buNone/>
            </a:pPr>
            <a:r>
              <a:rPr lang="en-GB" sz="1200" dirty="0"/>
              <a:t>Thrives in most conditions. </a:t>
            </a:r>
          </a:p>
          <a:p>
            <a:pPr marL="139700" indent="0">
              <a:buNone/>
            </a:pPr>
            <a:r>
              <a:rPr lang="en-GB" sz="1200" dirty="0"/>
              <a:t>Very easy to grow from seed, sprinkle on ground in April, cover lightly.</a:t>
            </a:r>
          </a:p>
          <a:p>
            <a:pPr marL="139700" indent="0">
              <a:buNone/>
            </a:pPr>
            <a:r>
              <a:rPr lang="en-US" sz="1200" dirty="0"/>
              <a:t>Cut the plant to within 3cm of its base, just before the flower heads open to produce a second cropping.</a:t>
            </a:r>
          </a:p>
          <a:p>
            <a:pPr marL="139700" indent="0">
              <a:buNone/>
            </a:pPr>
            <a:r>
              <a:rPr lang="en-US" sz="1200" dirty="0"/>
              <a:t>Or allow to set seed and harvest.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2A82F-0324-4261-BA81-80ED147DC2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52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Culinary uses</a:t>
            </a:r>
          </a:p>
          <a:p>
            <a:pPr marL="139700" indent="0">
              <a:buNone/>
            </a:pPr>
            <a:r>
              <a:rPr lang="en-GB" sz="1200" dirty="0"/>
              <a:t>Has a pleasant light, almost grassy taste and goes well with cucumber in sandwiches. </a:t>
            </a:r>
          </a:p>
          <a:p>
            <a:pPr marL="139700" indent="0">
              <a:buNone/>
            </a:pPr>
            <a:r>
              <a:rPr lang="en-GB" sz="1200" dirty="0"/>
              <a:t>The freshly cut leaves can be chopped up in salads and egg and fish dishes. </a:t>
            </a:r>
          </a:p>
          <a:p>
            <a:pPr marL="139700" indent="0">
              <a:buNone/>
            </a:pPr>
            <a:r>
              <a:rPr lang="en-GB" sz="1200" dirty="0"/>
              <a:t>Dill is great in mayonnaise for boiled new potatoes.</a:t>
            </a:r>
          </a:p>
          <a:p>
            <a:pPr marL="139700" indent="0">
              <a:buNone/>
            </a:pP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ADC8-6DCF-46C9-BC7F-C2C90656B60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63976" y="1060825"/>
            <a:ext cx="1547400" cy="2996400"/>
          </a:xfrm>
        </p:spPr>
        <p:txBody>
          <a:bodyPr/>
          <a:lstStyle/>
          <a:p>
            <a:pPr marL="139700" indent="0">
              <a:buNone/>
            </a:pPr>
            <a:r>
              <a:rPr lang="en-GB" b="1" dirty="0"/>
              <a:t>Preservation</a:t>
            </a:r>
          </a:p>
          <a:p>
            <a:pPr marL="139700" indent="0">
              <a:buNone/>
            </a:pPr>
            <a:r>
              <a:rPr lang="en-GB" sz="1200" dirty="0"/>
              <a:t>Dry: leaves &amp; seeds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r>
              <a:rPr lang="en-GB" sz="1200" dirty="0"/>
              <a:t>Dill pickle: cucumbers, beans</a:t>
            </a:r>
          </a:p>
          <a:p>
            <a:pPr marL="139700" indent="0">
              <a:buNone/>
            </a:pPr>
            <a:r>
              <a:rPr lang="en-GB" sz="1200" dirty="0"/>
              <a:t>(vinegar, salt, garlic, coriander seeds, black peppercorns)</a:t>
            </a:r>
          </a:p>
          <a:p>
            <a:pPr marL="139700" indent="0">
              <a:buNone/>
            </a:pPr>
            <a:endParaRPr lang="en-GB" sz="1200" dirty="0"/>
          </a:p>
          <a:p>
            <a:pPr marL="139700" indent="0">
              <a:buNone/>
            </a:pPr>
            <a:r>
              <a:rPr lang="en-GB" sz="1200" dirty="0"/>
              <a:t>Dill infused vodka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D5715-B540-4C4B-9E3A-D5945EF78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3" y="4445251"/>
            <a:ext cx="1010873" cy="4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16213"/>
      </p:ext>
    </p:extLst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1503</Words>
  <Application>Microsoft Office PowerPoint</Application>
  <PresentationFormat>On-screen Show (16:9)</PresentationFormat>
  <Paragraphs>180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Dosis ExtraLight</vt:lpstr>
      <vt:lpstr>Pontano Sans</vt:lpstr>
      <vt:lpstr>Solanio template</vt:lpstr>
      <vt:lpstr>   GROW YOUR OWN HERBS</vt:lpstr>
      <vt:lpstr>PowerPoint Presentation</vt:lpstr>
      <vt:lpstr>Herbs &amp; how to use them</vt:lpstr>
      <vt:lpstr>Thyme</vt:lpstr>
      <vt:lpstr>Marjoram</vt:lpstr>
      <vt:lpstr>Oregano (wild marjoram)</vt:lpstr>
      <vt:lpstr>Sage</vt:lpstr>
      <vt:lpstr>Parsley</vt:lpstr>
      <vt:lpstr>Dill</vt:lpstr>
      <vt:lpstr>Chives</vt:lpstr>
      <vt:lpstr>Rosemary</vt:lpstr>
      <vt:lpstr>Mint</vt:lpstr>
      <vt:lpstr>Bay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GROW YOUR OWN HERBS</dc:title>
  <dc:creator>karen birch</dc:creator>
  <cp:lastModifiedBy>karen birch</cp:lastModifiedBy>
  <cp:revision>39</cp:revision>
  <cp:lastPrinted>2019-08-27T16:41:19Z</cp:lastPrinted>
  <dcterms:modified xsi:type="dcterms:W3CDTF">2019-08-28T20:33:27Z</dcterms:modified>
</cp:coreProperties>
</file>